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C5272-8A36-4D90-BFA3-E1AA7C415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FE251E-6B81-4FAC-A046-B4802C1107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DEE65-A070-4F5D-A402-51501CE79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F14B0-33B9-4A88-8B1F-28BFEA028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9F294-C0BF-473A-AB80-AFF28DE6E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822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AD3F9-5015-4269-A266-409FF4E52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9294BB-2F6F-4989-A5D0-17328BB5B8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479C1-7667-4FCD-854A-4C0C16A72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B69A5-FDD2-456D-ACEC-D913FF9BF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11E9A6-D07A-4681-9F31-6675C30B6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43534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C21C42-57CA-4762-9301-31477C1279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E97BDA-53CA-400B-A19A-ADDDF3FCBA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607E6-A0F9-4B5A-BDF1-5BE3A3DEF4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9CE4E-CE3B-469C-AA9C-CA5AAC73B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C9B9F-EC95-4DC7-A66E-433BA56A0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3492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87D3A-4959-4B13-94BE-44AA04A20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1A686D-40D4-4A24-8686-FC1317C9C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C5A9F-C98D-41DB-AA90-68C152B37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D4A7-EA9D-479E-BAE5-9BBBCE0B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80CFC-7D7C-4420-92BD-66F51B15F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9787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4BBAF-AC00-46F8-A0F6-55BA9E2D6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52D9C-8188-4AF0-BEF7-CAB89304A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69DAC-7317-4F68-A703-67F7D2882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947F5E-A620-4351-8E5D-D7B0F0F0A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E4332-91E9-44E7-A2A8-99CCD731C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7742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779B-7158-4923-AA4E-66392396C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6F09B-8496-45BC-A839-8646A5FFE6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67A646-283B-49C5-9074-3C1CF8CBE6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D7913-A2F5-4077-8599-069F7AF24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3416B-AB7E-4C50-88E2-E431F4046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F4F664-05E3-4FDF-B948-7793154A7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9582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34E4F-DB0F-4252-B29F-D22178F14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68CF5D-4DA6-462A-BB8B-1E33C19CD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C88F93-6479-42C1-B2FA-4B28862BB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ACF8AA-AB85-4985-9CD1-5128F64E22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0228E1-CBDE-4FB2-9616-47C88851FD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E8144E-C6C5-49A6-AF0C-CEC10D4C5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632846-CCB2-437A-A249-9E977480F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0E1213-5F4F-4FBA-930D-23F42C5BD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3476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4CAB8-804F-4189-94E6-448BCDE95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1EADE9-AFAB-4804-8593-AD2935DCC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AFE60F-FF93-49BD-B5B6-91532FE2C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24310-3977-45DC-B188-E2E0A2540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01690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E1082D-4D64-4756-8382-8C4CB197B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3D97DD-4576-4E7E-B5CE-5D6B398D4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D3A18-405F-438F-9B56-297F91528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0246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B7D1-FEBC-4966-9452-FC14E49F3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451E1-6269-4DA1-83D3-EF7E4B7B9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3B8DA6-6758-47DE-8C8E-40463B90EC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B5D252-218F-4B1B-993F-1FB2BD2FC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51B760-E56E-4133-B668-79D974110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3C5516-F920-4782-B698-609AEF28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5919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A73D-E4B5-43A9-A4E1-0BEE975F0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28FF6A-D957-467A-9448-8D9F804725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626FB2-E32D-4E0B-A669-25FDE3DF78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EA398A-C34E-4DAA-B5AD-887587E0B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D25338-DB0F-46D8-95CF-9E575CB6A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02958F-A1EC-4B26-92BF-742F9C466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1781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E2224D-0FEB-4E66-A01A-5E62567A1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B7211-688C-4F6C-A8DF-D72E32866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B6E38-6777-4169-90F3-26A86FCB16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FA45A-7468-4512-A665-898CF6B666E2}" type="datetimeFigureOut">
              <a:rPr lang="fr-FR" smtClean="0"/>
              <a:t>23/10/2020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F4FBA-32D0-49AE-A855-BCB8930337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34F72-10DF-49B5-AF8D-D9570F95F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86B88D-1221-4D32-BB19-1EF9FEBE14C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2159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70626582-A1C7-41DF-A05E-FA729E46C12A}"/>
              </a:ext>
            </a:extLst>
          </p:cNvPr>
          <p:cNvCxnSpPr>
            <a:cxnSpLocks/>
          </p:cNvCxnSpPr>
          <p:nvPr/>
        </p:nvCxnSpPr>
        <p:spPr>
          <a:xfrm rot="10800000">
            <a:off x="1737818" y="5354472"/>
            <a:ext cx="1584117" cy="693300"/>
          </a:xfrm>
          <a:prstGeom prst="curvedConnector3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1E2D50A-36BE-47CB-AC97-1E08FF982DED}"/>
              </a:ext>
            </a:extLst>
          </p:cNvPr>
          <p:cNvSpPr txBox="1"/>
          <p:nvPr/>
        </p:nvSpPr>
        <p:spPr>
          <a:xfrm>
            <a:off x="150125" y="5223667"/>
            <a:ext cx="15876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b="1" u="sng" dirty="0">
                <a:latin typeface="Graphik" panose="020B0503030202060203" pitchFamily="34" charset="0"/>
              </a:rPr>
              <a:t>Don’t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include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footer</a:t>
            </a:r>
            <a:endParaRPr lang="fr-FR" sz="1100" dirty="0">
              <a:latin typeface="Graphik" panose="020B0503030202060203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F5C7E9A-7489-4B75-8F8F-B313B2D198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4362" y="1393175"/>
            <a:ext cx="6447284" cy="51551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9E78B2-3989-4448-9BED-E823FCD5FFDF}"/>
              </a:ext>
            </a:extLst>
          </p:cNvPr>
          <p:cNvSpPr txBox="1"/>
          <p:nvPr/>
        </p:nvSpPr>
        <p:spPr>
          <a:xfrm flipH="1">
            <a:off x="4733567" y="788554"/>
            <a:ext cx="3345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err="1"/>
              <a:t>Annotate</a:t>
            </a:r>
            <a:r>
              <a:rPr lang="fr-FR" b="1" u="sng" dirty="0"/>
              <a:t> table </a:t>
            </a:r>
            <a:r>
              <a:rPr lang="fr-FR" b="1" u="sng" dirty="0" err="1"/>
              <a:t>before</a:t>
            </a:r>
            <a:r>
              <a:rPr lang="fr-FR" b="1" u="sng" dirty="0"/>
              <a:t> </a:t>
            </a:r>
            <a:r>
              <a:rPr lang="fr-FR" b="1" u="sng" dirty="0" err="1"/>
              <a:t>columns</a:t>
            </a:r>
            <a:endParaRPr lang="fr-FR" b="1" u="sng" dirty="0"/>
          </a:p>
        </p:txBody>
      </p:sp>
    </p:spTree>
    <p:extLst>
      <p:ext uri="{BB962C8B-B14F-4D97-AF65-F5344CB8AC3E}">
        <p14:creationId xmlns:p14="http://schemas.microsoft.com/office/powerpoint/2010/main" val="3579891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78DAD9-DBD2-40E2-BC2E-8E987C015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4362" y="1393176"/>
            <a:ext cx="6447284" cy="5097178"/>
          </a:xfrm>
          <a:prstGeom prst="rect">
            <a:avLst/>
          </a:prstGeom>
        </p:spPr>
      </p:pic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41DD4412-42EE-4226-836A-1671B98151B6}"/>
              </a:ext>
            </a:extLst>
          </p:cNvPr>
          <p:cNvCxnSpPr>
            <a:cxnSpLocks/>
            <a:endCxn id="7" idx="2"/>
          </p:cNvCxnSpPr>
          <p:nvPr/>
        </p:nvCxnSpPr>
        <p:spPr>
          <a:xfrm rot="10800000">
            <a:off x="1518327" y="948548"/>
            <a:ext cx="2101570" cy="1040513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F3C16E7-EB58-4450-97C0-9E832F62AF61}"/>
              </a:ext>
            </a:extLst>
          </p:cNvPr>
          <p:cNvSpPr txBox="1"/>
          <p:nvPr/>
        </p:nvSpPr>
        <p:spPr>
          <a:xfrm>
            <a:off x="97104" y="686937"/>
            <a:ext cx="28424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b="1" u="sng" dirty="0">
                <a:latin typeface="Graphik" panose="020B0503030202060203" pitchFamily="34" charset="0"/>
              </a:rPr>
              <a:t>Don’t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include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merged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cells</a:t>
            </a:r>
            <a:r>
              <a:rPr lang="fr-FR" sz="1100" dirty="0">
                <a:latin typeface="Graphik" panose="020B0503030202060203" pitchFamily="34" charset="0"/>
              </a:rPr>
              <a:t> in </a:t>
            </a:r>
            <a:r>
              <a:rPr lang="fr-FR" sz="1100" dirty="0" err="1">
                <a:latin typeface="Graphik" panose="020B0503030202060203" pitchFamily="34" charset="0"/>
              </a:rPr>
              <a:t>columns</a:t>
            </a:r>
            <a:endParaRPr lang="fr-FR" sz="1100" dirty="0">
              <a:latin typeface="Graphik" panose="020B050303020206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19D176-5923-49BB-AEBA-917F8D33124C}"/>
              </a:ext>
            </a:extLst>
          </p:cNvPr>
          <p:cNvSpPr txBox="1"/>
          <p:nvPr/>
        </p:nvSpPr>
        <p:spPr>
          <a:xfrm>
            <a:off x="7564099" y="686937"/>
            <a:ext cx="42659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err="1">
                <a:latin typeface="Graphik" panose="020B0503030202060203" pitchFamily="34" charset="0"/>
              </a:rPr>
              <a:t>Make</a:t>
            </a:r>
            <a:r>
              <a:rPr lang="fr-FR" sz="1100" dirty="0">
                <a:latin typeface="Graphik" panose="020B0503030202060203" pitchFamily="34" charset="0"/>
              </a:rPr>
              <a:t> sure the </a:t>
            </a:r>
            <a:r>
              <a:rPr lang="fr-FR" sz="1100" dirty="0" err="1">
                <a:latin typeface="Graphik" panose="020B0503030202060203" pitchFamily="34" charset="0"/>
              </a:rPr>
              <a:t>is</a:t>
            </a:r>
            <a:r>
              <a:rPr lang="fr-FR" sz="1100" dirty="0">
                <a:latin typeface="Graphik" panose="020B0503030202060203" pitchFamily="34" charset="0"/>
              </a:rPr>
              <a:t> a </a:t>
            </a:r>
            <a:r>
              <a:rPr lang="fr-FR" sz="1100" dirty="0" err="1">
                <a:latin typeface="Graphik" panose="020B0503030202060203" pitchFamily="34" charset="0"/>
              </a:rPr>
              <a:t>space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between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columns</a:t>
            </a:r>
            <a:r>
              <a:rPr lang="fr-FR" sz="1100" dirty="0">
                <a:latin typeface="Graphik" panose="020B0503030202060203" pitchFamily="34" charset="0"/>
              </a:rPr>
              <a:t> (</a:t>
            </a:r>
            <a:r>
              <a:rPr lang="fr-FR" sz="1100" b="1" u="sng" dirty="0">
                <a:latin typeface="Graphik" panose="020B0503030202060203" pitchFamily="34" charset="0"/>
              </a:rPr>
              <a:t>No </a:t>
            </a:r>
            <a:r>
              <a:rPr lang="fr-FR" sz="1100" b="1" u="sng" dirty="0" err="1">
                <a:latin typeface="Graphik" panose="020B0503030202060203" pitchFamily="34" charset="0"/>
              </a:rPr>
              <a:t>overlapping</a:t>
            </a:r>
            <a:r>
              <a:rPr lang="fr-FR" sz="1100" dirty="0">
                <a:latin typeface="Graphik" panose="020B0503030202060203" pitchFamily="34" charset="0"/>
              </a:rPr>
              <a:t>)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5C3795E9-399C-4098-87C5-870CC20F2F1C}"/>
              </a:ext>
            </a:extLst>
          </p:cNvPr>
          <p:cNvCxnSpPr>
            <a:cxnSpLocks/>
          </p:cNvCxnSpPr>
          <p:nvPr/>
        </p:nvCxnSpPr>
        <p:spPr>
          <a:xfrm flipV="1">
            <a:off x="6987663" y="948547"/>
            <a:ext cx="2688553" cy="1649969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Star: 4 Points 13">
            <a:extLst>
              <a:ext uri="{FF2B5EF4-FFF2-40B4-BE49-F238E27FC236}">
                <a16:creationId xmlns:a16="http://schemas.microsoft.com/office/drawing/2014/main" id="{77C18C7A-E650-4FF0-B251-5C18B273DB19}"/>
              </a:ext>
            </a:extLst>
          </p:cNvPr>
          <p:cNvSpPr/>
          <p:nvPr/>
        </p:nvSpPr>
        <p:spPr>
          <a:xfrm>
            <a:off x="3424521" y="5679759"/>
            <a:ext cx="90985" cy="94198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Star: 4 Points 14">
            <a:extLst>
              <a:ext uri="{FF2B5EF4-FFF2-40B4-BE49-F238E27FC236}">
                <a16:creationId xmlns:a16="http://schemas.microsoft.com/office/drawing/2014/main" id="{9F4F697C-1AE7-4E7E-8E5D-D0E362B5BCC7}"/>
              </a:ext>
            </a:extLst>
          </p:cNvPr>
          <p:cNvSpPr/>
          <p:nvPr/>
        </p:nvSpPr>
        <p:spPr>
          <a:xfrm>
            <a:off x="6896678" y="3748716"/>
            <a:ext cx="90985" cy="94198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Star: 4 Points 15">
            <a:extLst>
              <a:ext uri="{FF2B5EF4-FFF2-40B4-BE49-F238E27FC236}">
                <a16:creationId xmlns:a16="http://schemas.microsoft.com/office/drawing/2014/main" id="{6F39CA97-9708-423B-A9EF-F883883F6094}"/>
              </a:ext>
            </a:extLst>
          </p:cNvPr>
          <p:cNvSpPr/>
          <p:nvPr/>
        </p:nvSpPr>
        <p:spPr>
          <a:xfrm>
            <a:off x="4386915" y="2257518"/>
            <a:ext cx="90985" cy="94198"/>
          </a:xfrm>
          <a:prstGeom prst="star4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433B41A-F00E-4ACC-9775-FB10D22209C3}"/>
              </a:ext>
            </a:extLst>
          </p:cNvPr>
          <p:cNvCxnSpPr>
            <a:cxnSpLocks/>
            <a:stCxn id="30" idx="0"/>
            <a:endCxn id="16" idx="1"/>
          </p:cNvCxnSpPr>
          <p:nvPr/>
        </p:nvCxnSpPr>
        <p:spPr>
          <a:xfrm flipV="1">
            <a:off x="1332787" y="2304617"/>
            <a:ext cx="3054128" cy="36686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A45DE75-FD8B-4A42-88F7-9F9ACBA3BE9D}"/>
              </a:ext>
            </a:extLst>
          </p:cNvPr>
          <p:cNvCxnSpPr>
            <a:cxnSpLocks/>
            <a:stCxn id="30" idx="0"/>
            <a:endCxn id="15" idx="1"/>
          </p:cNvCxnSpPr>
          <p:nvPr/>
        </p:nvCxnSpPr>
        <p:spPr>
          <a:xfrm flipV="1">
            <a:off x="1332787" y="3795815"/>
            <a:ext cx="5563891" cy="21774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CFA07F0-2A28-43AC-8199-59F39F0FC004}"/>
              </a:ext>
            </a:extLst>
          </p:cNvPr>
          <p:cNvCxnSpPr>
            <a:cxnSpLocks/>
            <a:stCxn id="30" idx="0"/>
            <a:endCxn id="14" idx="2"/>
          </p:cNvCxnSpPr>
          <p:nvPr/>
        </p:nvCxnSpPr>
        <p:spPr>
          <a:xfrm flipV="1">
            <a:off x="1332787" y="5773957"/>
            <a:ext cx="2137227" cy="1992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5C9CE6DE-D9A9-4436-9A41-A49B08E7C7C5}"/>
              </a:ext>
            </a:extLst>
          </p:cNvPr>
          <p:cNvSpPr txBox="1"/>
          <p:nvPr/>
        </p:nvSpPr>
        <p:spPr>
          <a:xfrm>
            <a:off x="445625" y="5973256"/>
            <a:ext cx="1774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/>
              <a:t>Limit the </a:t>
            </a:r>
            <a:r>
              <a:rPr lang="fr-FR" sz="1200" b="1" u="sng" dirty="0" err="1"/>
              <a:t>column</a:t>
            </a:r>
            <a:r>
              <a:rPr lang="fr-FR" sz="1200" b="1" u="sng" dirty="0"/>
              <a:t> size </a:t>
            </a:r>
            <a:r>
              <a:rPr lang="fr-FR" sz="1200" dirty="0"/>
              <a:t>to the </a:t>
            </a:r>
            <a:r>
              <a:rPr lang="fr-FR" sz="1200" dirty="0" err="1"/>
              <a:t>space</a:t>
            </a:r>
            <a:r>
              <a:rPr lang="fr-FR" sz="1200" dirty="0"/>
              <a:t> </a:t>
            </a:r>
            <a:r>
              <a:rPr lang="fr-FR" sz="1200" dirty="0" err="1"/>
              <a:t>taken</a:t>
            </a:r>
            <a:r>
              <a:rPr lang="fr-FR" sz="1200" dirty="0"/>
              <a:t> by the </a:t>
            </a:r>
            <a:r>
              <a:rPr lang="fr-FR" sz="1200" dirty="0" err="1"/>
              <a:t>text</a:t>
            </a:r>
            <a:r>
              <a:rPr lang="fr-FR" sz="1200" dirty="0"/>
              <a:t> in the </a:t>
            </a:r>
            <a:r>
              <a:rPr lang="fr-FR" sz="1200" dirty="0" err="1"/>
              <a:t>column</a:t>
            </a:r>
            <a:r>
              <a:rPr lang="fr-FR" sz="1200" dirty="0"/>
              <a:t> </a:t>
            </a:r>
            <a:r>
              <a:rPr lang="fr-FR" sz="1200" dirty="0" err="1"/>
              <a:t>only</a:t>
            </a:r>
            <a:r>
              <a:rPr lang="fr-FR" sz="1200" dirty="0"/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B991FF-32F6-4E76-9EE1-99F320387FAA}"/>
              </a:ext>
            </a:extLst>
          </p:cNvPr>
          <p:cNvSpPr/>
          <p:nvPr/>
        </p:nvSpPr>
        <p:spPr>
          <a:xfrm>
            <a:off x="4306227" y="850435"/>
            <a:ext cx="4503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u="sng" dirty="0" err="1"/>
              <a:t>Annotate</a:t>
            </a:r>
            <a:r>
              <a:rPr lang="fr-FR" b="1" u="sng" dirty="0"/>
              <a:t> </a:t>
            </a:r>
            <a:r>
              <a:rPr lang="fr-FR" b="1" u="sng" dirty="0" err="1"/>
              <a:t>columns</a:t>
            </a:r>
            <a:r>
              <a:rPr lang="fr-FR" b="1" u="sng" dirty="0"/>
              <a:t> </a:t>
            </a:r>
            <a:r>
              <a:rPr lang="fr-FR" b="1" u="sng" dirty="0" err="1"/>
              <a:t>before</a:t>
            </a:r>
            <a:r>
              <a:rPr lang="fr-FR" b="1" u="sng" dirty="0"/>
              <a:t> </a:t>
            </a:r>
            <a:r>
              <a:rPr lang="fr-FR" b="1" u="sng" dirty="0" err="1"/>
              <a:t>lines</a:t>
            </a:r>
            <a:r>
              <a:rPr lang="fr-FR" b="1" u="sng" dirty="0"/>
              <a:t> (if applicable)</a:t>
            </a:r>
          </a:p>
        </p:txBody>
      </p:sp>
    </p:spTree>
    <p:extLst>
      <p:ext uri="{BB962C8B-B14F-4D97-AF65-F5344CB8AC3E}">
        <p14:creationId xmlns:p14="http://schemas.microsoft.com/office/powerpoint/2010/main" val="3395491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9E57127-65AC-45BC-A2D3-B1342BFD6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342" y="1387388"/>
            <a:ext cx="6477146" cy="5102966"/>
          </a:xfrm>
          <a:prstGeom prst="rect">
            <a:avLst/>
          </a:prstGeom>
        </p:spPr>
      </p:pic>
      <p:cxnSp>
        <p:nvCxnSpPr>
          <p:cNvPr id="6" name="Connector: Curved 5">
            <a:extLst>
              <a:ext uri="{FF2B5EF4-FFF2-40B4-BE49-F238E27FC236}">
                <a16:creationId xmlns:a16="http://schemas.microsoft.com/office/drawing/2014/main" id="{A218390E-D6D6-453B-A3B1-5014F93FED4F}"/>
              </a:ext>
            </a:extLst>
          </p:cNvPr>
          <p:cNvCxnSpPr>
            <a:cxnSpLocks/>
          </p:cNvCxnSpPr>
          <p:nvPr/>
        </p:nvCxnSpPr>
        <p:spPr>
          <a:xfrm flipV="1">
            <a:off x="6939023" y="948548"/>
            <a:ext cx="2737193" cy="1800439"/>
          </a:xfrm>
          <a:prstGeom prst="curved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AFCFA7E9-8B06-4DFA-88D5-F3350DEF5ED8}"/>
              </a:ext>
            </a:extLst>
          </p:cNvPr>
          <p:cNvSpPr txBox="1"/>
          <p:nvPr/>
        </p:nvSpPr>
        <p:spPr>
          <a:xfrm>
            <a:off x="7697208" y="686362"/>
            <a:ext cx="310213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b="1" u="sng" dirty="0" err="1">
                <a:solidFill>
                  <a:srgbClr val="FF0000"/>
                </a:solidFill>
                <a:latin typeface="Graphik" panose="020B0503030202060203" pitchFamily="34" charset="0"/>
              </a:rPr>
              <a:t>Overlapping</a:t>
            </a:r>
            <a:r>
              <a:rPr lang="fr-FR" sz="1100" dirty="0">
                <a:latin typeface="Graphik" panose="020B0503030202060203" pitchFamily="34" charset="0"/>
              </a:rPr>
              <a:t>. This </a:t>
            </a:r>
            <a:r>
              <a:rPr lang="fr-FR" sz="1100" dirty="0" err="1">
                <a:latin typeface="Graphik" panose="020B0503030202060203" pitchFamily="34" charset="0"/>
              </a:rPr>
              <a:t>is</a:t>
            </a:r>
            <a:r>
              <a:rPr lang="fr-FR" sz="1100" dirty="0">
                <a:latin typeface="Graphik" panose="020B0503030202060203" pitchFamily="34" charset="0"/>
              </a:rPr>
              <a:t> not a </a:t>
            </a:r>
            <a:r>
              <a:rPr lang="fr-FR" sz="1100" dirty="0" err="1">
                <a:latin typeface="Graphik" panose="020B0503030202060203" pitchFamily="34" charset="0"/>
              </a:rPr>
              <a:t>valid</a:t>
            </a:r>
            <a:r>
              <a:rPr lang="fr-FR" sz="1100" dirty="0">
                <a:latin typeface="Graphik" panose="020B0503030202060203" pitchFamily="34" charset="0"/>
              </a:rPr>
              <a:t> annotation.</a:t>
            </a:r>
          </a:p>
        </p:txBody>
      </p:sp>
    </p:spTree>
    <p:extLst>
      <p:ext uri="{BB962C8B-B14F-4D97-AF65-F5344CB8AC3E}">
        <p14:creationId xmlns:p14="http://schemas.microsoft.com/office/powerpoint/2010/main" val="2777273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F1C69F-DF6C-4990-BE67-8FA293E4F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343" y="1387387"/>
            <a:ext cx="6477146" cy="51029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26997B-7F51-4F93-B7F5-182E28B92DBA}"/>
              </a:ext>
            </a:extLst>
          </p:cNvPr>
          <p:cNvSpPr txBox="1"/>
          <p:nvPr/>
        </p:nvSpPr>
        <p:spPr>
          <a:xfrm>
            <a:off x="7564099" y="686937"/>
            <a:ext cx="426591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 err="1">
                <a:latin typeface="Graphik" panose="020B0503030202060203" pitchFamily="34" charset="0"/>
              </a:rPr>
              <a:t>Make</a:t>
            </a:r>
            <a:r>
              <a:rPr lang="fr-FR" sz="1100" dirty="0">
                <a:latin typeface="Graphik" panose="020B0503030202060203" pitchFamily="34" charset="0"/>
              </a:rPr>
              <a:t> sure </a:t>
            </a:r>
            <a:r>
              <a:rPr lang="fr-FR" sz="1100" b="1" dirty="0">
                <a:latin typeface="Graphik" panose="020B0503030202060203" pitchFamily="34" charset="0"/>
              </a:rPr>
              <a:t>all </a:t>
            </a:r>
            <a:r>
              <a:rPr lang="fr-FR" sz="1100" b="1" dirty="0" err="1">
                <a:latin typeface="Graphik" panose="020B0503030202060203" pitchFamily="34" charset="0"/>
              </a:rPr>
              <a:t>numeric</a:t>
            </a:r>
            <a:r>
              <a:rPr lang="fr-FR" sz="1100" b="1" dirty="0">
                <a:latin typeface="Graphik" panose="020B0503030202060203" pitchFamily="34" charset="0"/>
              </a:rPr>
              <a:t> values are in one </a:t>
            </a:r>
            <a:r>
              <a:rPr lang="fr-FR" sz="1100" b="1" dirty="0" err="1">
                <a:latin typeface="Graphik" panose="020B0503030202060203" pitchFamily="34" charset="0"/>
              </a:rPr>
              <a:t>column</a:t>
            </a:r>
            <a:r>
              <a:rPr lang="fr-FR" sz="1100" dirty="0">
                <a:latin typeface="Graphik" panose="020B0503030202060203" pitchFamily="34" charset="0"/>
              </a:rPr>
              <a:t>. You can </a:t>
            </a:r>
            <a:r>
              <a:rPr lang="fr-FR" sz="1100" dirty="0" err="1">
                <a:latin typeface="Graphik" panose="020B0503030202060203" pitchFamily="34" charset="0"/>
              </a:rPr>
              <a:t>penalize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textual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column</a:t>
            </a:r>
            <a:r>
              <a:rPr lang="fr-FR" sz="1100" dirty="0">
                <a:latin typeface="Graphik" panose="020B0503030202060203" pitchFamily="34" charset="0"/>
              </a:rPr>
              <a:t>. In </a:t>
            </a:r>
            <a:r>
              <a:rPr lang="fr-FR" sz="1100" dirty="0" err="1">
                <a:latin typeface="Graphik" panose="020B0503030202060203" pitchFamily="34" charset="0"/>
              </a:rPr>
              <a:t>this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example</a:t>
            </a:r>
            <a:r>
              <a:rPr lang="fr-FR" sz="1100" dirty="0">
                <a:latin typeface="Graphik" panose="020B0503030202060203" pitchFamily="34" charset="0"/>
              </a:rPr>
              <a:t>, </a:t>
            </a:r>
            <a:r>
              <a:rPr lang="fr-FR" sz="1100" b="1" u="sng" dirty="0" err="1">
                <a:latin typeface="Graphik" panose="020B0503030202060203" pitchFamily="34" charset="0"/>
              </a:rPr>
              <a:t>shrink</a:t>
            </a:r>
            <a:r>
              <a:rPr lang="fr-FR" sz="1100" b="1" u="sng" dirty="0">
                <a:latin typeface="Graphik" panose="020B0503030202060203" pitchFamily="34" charset="0"/>
              </a:rPr>
              <a:t> the string </a:t>
            </a:r>
            <a:r>
              <a:rPr lang="fr-FR" sz="1100" b="1" u="sng" dirty="0" err="1">
                <a:latin typeface="Graphik" panose="020B0503030202060203" pitchFamily="34" charset="0"/>
              </a:rPr>
              <a:t>column</a:t>
            </a:r>
            <a:r>
              <a:rPr lang="fr-FR" sz="1100" b="1" u="sng" dirty="0">
                <a:latin typeface="Graphik" panose="020B0503030202060203" pitchFamily="34" charset="0"/>
              </a:rPr>
              <a:t> to </a:t>
            </a:r>
            <a:r>
              <a:rPr lang="fr-FR" sz="1100" b="1" u="sng" dirty="0" err="1">
                <a:latin typeface="Graphik" panose="020B0503030202060203" pitchFamily="34" charset="0"/>
              </a:rPr>
              <a:t>leave</a:t>
            </a:r>
            <a:r>
              <a:rPr lang="fr-FR" sz="1100" b="1" u="sng" dirty="0">
                <a:latin typeface="Graphik" panose="020B0503030202060203" pitchFamily="34" charset="0"/>
              </a:rPr>
              <a:t> </a:t>
            </a:r>
            <a:r>
              <a:rPr lang="fr-FR" sz="1100" b="1" u="sng" dirty="0" err="1">
                <a:latin typeface="Graphik" panose="020B0503030202060203" pitchFamily="34" charset="0"/>
              </a:rPr>
              <a:t>space</a:t>
            </a:r>
            <a:r>
              <a:rPr lang="fr-FR" sz="1100" b="1" u="sng" dirty="0">
                <a:latin typeface="Graphik" panose="020B0503030202060203" pitchFamily="34" charset="0"/>
              </a:rPr>
              <a:t> </a:t>
            </a:r>
            <a:r>
              <a:rPr lang="fr-FR" sz="1100" b="1" u="sng" dirty="0" err="1">
                <a:latin typeface="Graphik" panose="020B0503030202060203" pitchFamily="34" charset="0"/>
              </a:rPr>
              <a:t>between</a:t>
            </a:r>
            <a:r>
              <a:rPr lang="fr-FR" sz="1100" b="1" u="sng" dirty="0">
                <a:latin typeface="Graphik" panose="020B0503030202060203" pitchFamily="34" charset="0"/>
              </a:rPr>
              <a:t> the </a:t>
            </a:r>
            <a:r>
              <a:rPr lang="fr-FR" sz="1100" b="1" u="sng" dirty="0" err="1">
                <a:latin typeface="Graphik" panose="020B0503030202060203" pitchFamily="34" charset="0"/>
              </a:rPr>
              <a:t>two</a:t>
            </a:r>
            <a:r>
              <a:rPr lang="fr-FR" sz="1100" b="1" u="sng" dirty="0">
                <a:latin typeface="Graphik" panose="020B0503030202060203" pitchFamily="34" charset="0"/>
              </a:rPr>
              <a:t> </a:t>
            </a:r>
            <a:r>
              <a:rPr lang="fr-FR" sz="1100" b="1" u="sng" dirty="0" err="1">
                <a:latin typeface="Graphik" panose="020B0503030202060203" pitchFamily="34" charset="0"/>
              </a:rPr>
              <a:t>columns</a:t>
            </a:r>
            <a:r>
              <a:rPr lang="fr-FR" sz="1100" dirty="0">
                <a:latin typeface="Graphik" panose="020B0503030202060203" pitchFamily="34" charset="0"/>
              </a:rPr>
              <a:t>.</a:t>
            </a:r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5D9F2395-121C-497A-9EB6-9001B07B8F9C}"/>
              </a:ext>
            </a:extLst>
          </p:cNvPr>
          <p:cNvCxnSpPr>
            <a:cxnSpLocks/>
            <a:endCxn id="6" idx="1"/>
          </p:cNvCxnSpPr>
          <p:nvPr/>
        </p:nvCxnSpPr>
        <p:spPr>
          <a:xfrm rot="5400000" flipH="1" flipV="1">
            <a:off x="5916270" y="1882451"/>
            <a:ext cx="2543260" cy="752397"/>
          </a:xfrm>
          <a:prstGeom prst="curvedConnector2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8240CA5-FFB8-4095-9C59-A1581AEA7A5C}"/>
              </a:ext>
            </a:extLst>
          </p:cNvPr>
          <p:cNvSpPr txBox="1"/>
          <p:nvPr/>
        </p:nvSpPr>
        <p:spPr>
          <a:xfrm>
            <a:off x="855260" y="618699"/>
            <a:ext cx="3865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/>
              <a:t>If </a:t>
            </a:r>
            <a:r>
              <a:rPr lang="fr-FR" u="sng" dirty="0" err="1"/>
              <a:t>small</a:t>
            </a:r>
            <a:r>
              <a:rPr lang="fr-FR" u="sng" dirty="0"/>
              <a:t> </a:t>
            </a:r>
            <a:r>
              <a:rPr lang="fr-FR" u="sng" dirty="0" err="1"/>
              <a:t>overlap</a:t>
            </a:r>
            <a:r>
              <a:rPr lang="fr-FR" u="sng" dirty="0"/>
              <a:t> </a:t>
            </a:r>
            <a:r>
              <a:rPr lang="fr-FR" u="sng" dirty="0" err="1"/>
              <a:t>between</a:t>
            </a:r>
            <a:r>
              <a:rPr lang="fr-FR" u="sng" dirty="0"/>
              <a:t> </a:t>
            </a:r>
            <a:r>
              <a:rPr lang="fr-FR" u="sng" dirty="0" err="1"/>
              <a:t>two</a:t>
            </a:r>
            <a:r>
              <a:rPr lang="fr-FR" u="sng" dirty="0"/>
              <a:t> </a:t>
            </a:r>
            <a:r>
              <a:rPr lang="fr-FR" u="sng" dirty="0" err="1"/>
              <a:t>columns</a:t>
            </a:r>
            <a:endParaRPr lang="fr-FR" u="sng" dirty="0"/>
          </a:p>
        </p:txBody>
      </p:sp>
    </p:spTree>
    <p:extLst>
      <p:ext uri="{BB962C8B-B14F-4D97-AF65-F5344CB8AC3E}">
        <p14:creationId xmlns:p14="http://schemas.microsoft.com/office/powerpoint/2010/main" val="3570457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744F6B9-46BD-44D4-81E5-E9F780A55A50}"/>
              </a:ext>
            </a:extLst>
          </p:cNvPr>
          <p:cNvSpPr txBox="1"/>
          <p:nvPr/>
        </p:nvSpPr>
        <p:spPr>
          <a:xfrm>
            <a:off x="8037333" y="598324"/>
            <a:ext cx="429549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latin typeface="Graphik" panose="020B0503030202060203" pitchFamily="34" charset="0"/>
              </a:rPr>
              <a:t>If the </a:t>
            </a:r>
            <a:r>
              <a:rPr lang="fr-FR" sz="1100" dirty="0" err="1">
                <a:latin typeface="Graphik" panose="020B0503030202060203" pitchFamily="34" charset="0"/>
              </a:rPr>
              <a:t>overlap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is</a:t>
            </a:r>
            <a:r>
              <a:rPr lang="fr-FR" sz="1100" dirty="0">
                <a:latin typeface="Graphik" panose="020B0503030202060203" pitchFamily="34" charset="0"/>
              </a:rPr>
              <a:t> </a:t>
            </a:r>
            <a:r>
              <a:rPr lang="fr-FR" sz="1100" dirty="0" err="1">
                <a:latin typeface="Graphik" panose="020B0503030202060203" pitchFamily="34" charset="0"/>
              </a:rPr>
              <a:t>too</a:t>
            </a:r>
            <a:r>
              <a:rPr lang="fr-FR" sz="1100" dirty="0">
                <a:latin typeface="Graphik" panose="020B0503030202060203" pitchFamily="34" charset="0"/>
              </a:rPr>
              <a:t> important =&gt; </a:t>
            </a:r>
            <a:r>
              <a:rPr lang="fr-FR" sz="1100" b="1" u="sng" dirty="0" err="1">
                <a:latin typeface="Graphik" panose="020B0503030202060203" pitchFamily="34" charset="0"/>
              </a:rPr>
              <a:t>Annotate</a:t>
            </a:r>
            <a:r>
              <a:rPr lang="fr-FR" sz="1100" b="1" u="sng" dirty="0">
                <a:latin typeface="Graphik" panose="020B0503030202060203" pitchFamily="34" charset="0"/>
              </a:rPr>
              <a:t> </a:t>
            </a:r>
            <a:r>
              <a:rPr lang="fr-FR" sz="1100" b="1" u="sng" dirty="0" err="1">
                <a:latin typeface="Graphik" panose="020B0503030202060203" pitchFamily="34" charset="0"/>
              </a:rPr>
              <a:t>both</a:t>
            </a:r>
            <a:r>
              <a:rPr lang="fr-FR" sz="1100" b="1" u="sng" dirty="0">
                <a:latin typeface="Graphik" panose="020B0503030202060203" pitchFamily="34" charset="0"/>
              </a:rPr>
              <a:t> as one </a:t>
            </a:r>
            <a:r>
              <a:rPr lang="fr-FR" sz="1100" b="1" u="sng" dirty="0" err="1">
                <a:latin typeface="Graphik" panose="020B0503030202060203" pitchFamily="34" charset="0"/>
              </a:rPr>
              <a:t>column</a:t>
            </a:r>
            <a:r>
              <a:rPr lang="fr-FR" sz="1100" b="1" u="sng" dirty="0">
                <a:latin typeface="Graphik" panose="020B0503030202060203" pitchFamily="34" charset="0"/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72B3E26-4B9C-4643-827E-0F357365B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343" y="1387387"/>
            <a:ext cx="6477145" cy="5103806"/>
          </a:xfrm>
          <a:prstGeom prst="rect">
            <a:avLst/>
          </a:prstGeom>
        </p:spPr>
      </p:pic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F6DFFAF0-0F78-4A33-8721-163F9AA2213E}"/>
              </a:ext>
            </a:extLst>
          </p:cNvPr>
          <p:cNvCxnSpPr>
            <a:cxnSpLocks/>
          </p:cNvCxnSpPr>
          <p:nvPr/>
        </p:nvCxnSpPr>
        <p:spPr>
          <a:xfrm flipV="1">
            <a:off x="5405377" y="948548"/>
            <a:ext cx="4270839" cy="1991422"/>
          </a:xfrm>
          <a:prstGeom prst="curved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A7F6262-A9F9-431E-8518-D6207E8ABFAB}"/>
              </a:ext>
            </a:extLst>
          </p:cNvPr>
          <p:cNvSpPr txBox="1"/>
          <p:nvPr/>
        </p:nvSpPr>
        <p:spPr>
          <a:xfrm>
            <a:off x="682388" y="673290"/>
            <a:ext cx="3718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If big </a:t>
            </a:r>
            <a:r>
              <a:rPr lang="fr-FR" dirty="0" err="1"/>
              <a:t>overlap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columns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46064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6155F1F-8662-46C9-ADCF-9A6E673AE823}"/>
              </a:ext>
            </a:extLst>
          </p:cNvPr>
          <p:cNvSpPr txBox="1"/>
          <p:nvPr/>
        </p:nvSpPr>
        <p:spPr>
          <a:xfrm>
            <a:off x="295679" y="263364"/>
            <a:ext cx="8664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u="sng" dirty="0"/>
              <a:t>Line annotations </a:t>
            </a:r>
            <a:r>
              <a:rPr lang="fr-FR" b="1" u="sng" dirty="0" err="1"/>
              <a:t>will</a:t>
            </a:r>
            <a:r>
              <a:rPr lang="fr-FR" b="1" u="sng" dirty="0"/>
              <a:t> </a:t>
            </a:r>
            <a:r>
              <a:rPr lang="fr-FR" b="1" u="sng" dirty="0" err="1"/>
              <a:t>be</a:t>
            </a:r>
            <a:r>
              <a:rPr lang="fr-FR" b="1" u="sng" dirty="0"/>
              <a:t> </a:t>
            </a:r>
            <a:r>
              <a:rPr lang="fr-FR" b="1" u="sng" dirty="0" err="1"/>
              <a:t>done</a:t>
            </a:r>
            <a:r>
              <a:rPr lang="fr-FR" b="1" u="sng" dirty="0"/>
              <a:t> on table </a:t>
            </a:r>
            <a:r>
              <a:rPr lang="fr-FR" b="1" u="sng" dirty="0" err="1"/>
              <a:t>detected</a:t>
            </a:r>
            <a:r>
              <a:rPr lang="fr-FR" b="1" u="sng" dirty="0"/>
              <a:t> by first model (Table + </a:t>
            </a:r>
            <a:r>
              <a:rPr lang="fr-FR" b="1" u="sng" dirty="0" err="1"/>
              <a:t>Column</a:t>
            </a:r>
            <a:r>
              <a:rPr lang="fr-FR" b="1" u="sng" dirty="0"/>
              <a:t> </a:t>
            </a:r>
            <a:r>
              <a:rPr lang="fr-FR" b="1" u="sng" dirty="0" err="1"/>
              <a:t>detected</a:t>
            </a:r>
            <a:r>
              <a:rPr lang="fr-FR" b="1" u="sng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48EC3B-0C0C-40E4-A587-CA1E33E59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506" y="2154940"/>
            <a:ext cx="5335861" cy="42175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F14771-3B64-464B-ADE5-AA79C80761EC}"/>
              </a:ext>
            </a:extLst>
          </p:cNvPr>
          <p:cNvSpPr txBox="1"/>
          <p:nvPr/>
        </p:nvSpPr>
        <p:spPr>
          <a:xfrm>
            <a:off x="443060" y="914400"/>
            <a:ext cx="112095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In </a:t>
            </a:r>
            <a:r>
              <a:rPr lang="fr-FR" dirty="0" err="1"/>
              <a:t>this</a:t>
            </a:r>
            <a:r>
              <a:rPr lang="fr-FR" dirty="0"/>
              <a:t> case,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annotate</a:t>
            </a:r>
            <a:r>
              <a:rPr lang="fr-FR" dirty="0"/>
              <a:t> </a:t>
            </a:r>
            <a:r>
              <a:rPr lang="fr-FR" dirty="0" err="1"/>
              <a:t>lines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 err="1"/>
              <a:t>Only</a:t>
            </a:r>
            <a:r>
              <a:rPr lang="fr-FR" dirty="0"/>
              <a:t> the table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shown</a:t>
            </a:r>
            <a:r>
              <a:rPr lang="fr-FR" dirty="0"/>
              <a:t> on the </a:t>
            </a:r>
            <a:r>
              <a:rPr lang="fr-FR" dirty="0" err="1"/>
              <a:t>picture</a:t>
            </a:r>
            <a:r>
              <a:rPr lang="fr-FR" dirty="0"/>
              <a:t> (no </a:t>
            </a:r>
            <a:r>
              <a:rPr lang="fr-FR" dirty="0" err="1"/>
              <a:t>additional</a:t>
            </a:r>
            <a:r>
              <a:rPr lang="fr-FR" dirty="0"/>
              <a:t> </a:t>
            </a:r>
            <a:r>
              <a:rPr lang="fr-FR" dirty="0" err="1"/>
              <a:t>text</a:t>
            </a:r>
            <a:r>
              <a:rPr lang="fr-FR" dirty="0"/>
              <a:t>, </a:t>
            </a:r>
            <a:r>
              <a:rPr lang="fr-FR" dirty="0" err="1"/>
              <a:t>paragraphs</a:t>
            </a:r>
            <a:r>
              <a:rPr lang="fr-FR" dirty="0"/>
              <a:t> </a:t>
            </a:r>
            <a:r>
              <a:rPr lang="fr-FR" dirty="0" err="1"/>
              <a:t>around</a:t>
            </a:r>
            <a:r>
              <a:rPr lang="fr-FR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/>
              <a:t>The table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flattened</a:t>
            </a:r>
            <a:r>
              <a:rPr lang="fr-FR" dirty="0"/>
              <a:t> (not </a:t>
            </a:r>
            <a:r>
              <a:rPr lang="fr-FR" dirty="0" err="1"/>
              <a:t>cylindric</a:t>
            </a:r>
            <a:r>
              <a:rPr lang="fr-FR" dirty="0"/>
              <a:t>) and not </a:t>
            </a:r>
            <a:r>
              <a:rPr lang="fr-FR" dirty="0" err="1"/>
              <a:t>tilted</a:t>
            </a:r>
            <a:r>
              <a:rPr lang="fr-FR" dirty="0"/>
              <a:t> to the right or </a:t>
            </a:r>
            <a:r>
              <a:rPr lang="fr-FR" dirty="0" err="1"/>
              <a:t>left</a:t>
            </a:r>
            <a:r>
              <a:rPr lang="fr-FR" dirty="0"/>
              <a:t> =&gt; </a:t>
            </a:r>
            <a:r>
              <a:rPr lang="fr-FR" dirty="0" err="1"/>
              <a:t>Minum</a:t>
            </a:r>
            <a:r>
              <a:rPr lang="fr-FR" dirty="0"/>
              <a:t> </a:t>
            </a:r>
            <a:r>
              <a:rPr lang="fr-FR" dirty="0" err="1"/>
              <a:t>risk</a:t>
            </a:r>
            <a:r>
              <a:rPr lang="fr-FR" dirty="0"/>
              <a:t> of annotation </a:t>
            </a:r>
            <a:r>
              <a:rPr lang="fr-FR" dirty="0" err="1"/>
              <a:t>overlapping</a:t>
            </a:r>
            <a:endParaRPr lang="fr-F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21277C-0FA6-41D1-AE9A-DEA731930E07}"/>
              </a:ext>
            </a:extLst>
          </p:cNvPr>
          <p:cNvSpPr txBox="1"/>
          <p:nvPr/>
        </p:nvSpPr>
        <p:spPr>
          <a:xfrm>
            <a:off x="9306483" y="3429000"/>
            <a:ext cx="21257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err="1"/>
              <a:t>Reminder</a:t>
            </a:r>
            <a:r>
              <a:rPr lang="fr-FR" b="1" u="sng" dirty="0"/>
              <a:t>:</a:t>
            </a:r>
            <a:r>
              <a:rPr lang="fr-FR" dirty="0"/>
              <a:t> </a:t>
            </a:r>
            <a:r>
              <a:rPr lang="fr-FR" dirty="0" err="1">
                <a:solidFill>
                  <a:srgbClr val="FF0000"/>
                </a:solidFill>
              </a:rPr>
              <a:t>Overlapping</a:t>
            </a:r>
            <a:r>
              <a:rPr lang="fr-FR" dirty="0">
                <a:solidFill>
                  <a:srgbClr val="FF0000"/>
                </a:solidFill>
              </a:rPr>
              <a:t> boxes = Bad annotation</a:t>
            </a:r>
          </a:p>
        </p:txBody>
      </p:sp>
    </p:spTree>
    <p:extLst>
      <p:ext uri="{BB962C8B-B14F-4D97-AF65-F5344CB8AC3E}">
        <p14:creationId xmlns:p14="http://schemas.microsoft.com/office/powerpoint/2010/main" val="679008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4328</TotalTime>
  <Words>186</Words>
  <Application>Microsoft Office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Graphik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Guermazi, Sadok</dc:creator>
  <cp:lastModifiedBy>Guermazi, Sadok</cp:lastModifiedBy>
  <cp:revision>12</cp:revision>
  <dcterms:created xsi:type="dcterms:W3CDTF">2020-10-21T13:02:56Z</dcterms:created>
  <dcterms:modified xsi:type="dcterms:W3CDTF">2020-10-26T12:08:25Z</dcterms:modified>
</cp:coreProperties>
</file>

<file path=docProps/thumbnail.jpeg>
</file>